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sldIdLst>
    <p:sldId id="256" r:id="rId2"/>
    <p:sldId id="282" r:id="rId3"/>
    <p:sldId id="283" r:id="rId4"/>
    <p:sldId id="285" r:id="rId5"/>
    <p:sldId id="297" r:id="rId6"/>
    <p:sldId id="302" r:id="rId7"/>
    <p:sldId id="257" r:id="rId8"/>
    <p:sldId id="291" r:id="rId9"/>
    <p:sldId id="293" r:id="rId10"/>
    <p:sldId id="294" r:id="rId11"/>
    <p:sldId id="301" r:id="rId12"/>
    <p:sldId id="289" r:id="rId13"/>
    <p:sldId id="295" r:id="rId14"/>
    <p:sldId id="261" r:id="rId15"/>
    <p:sldId id="299" r:id="rId16"/>
    <p:sldId id="296" r:id="rId17"/>
    <p:sldId id="264" r:id="rId18"/>
    <p:sldId id="298" r:id="rId19"/>
    <p:sldId id="268" r:id="rId20"/>
    <p:sldId id="269" r:id="rId21"/>
    <p:sldId id="270" r:id="rId22"/>
    <p:sldId id="303" r:id="rId23"/>
    <p:sldId id="274" r:id="rId24"/>
    <p:sldId id="275" r:id="rId25"/>
    <p:sldId id="276" r:id="rId26"/>
    <p:sldId id="278" r:id="rId27"/>
    <p:sldId id="279" r:id="rId28"/>
    <p:sldId id="280" r:id="rId29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2" d="100"/>
          <a:sy n="62" d="100"/>
        </p:scale>
        <p:origin x="-1020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ССЭР</c:v>
                </c:pt>
                <c:pt idx="1">
                  <c:v>СУР</c:v>
                </c:pt>
                <c:pt idx="2">
                  <c:v>Непрограммные
мероприятия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 formatCode="#,##0">
                  <c:v>3173500</c:v>
                </c:pt>
                <c:pt idx="1">
                  <c:v>8671304.5899999999</c:v>
                </c:pt>
                <c:pt idx="2">
                  <c:v>2514855.91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39-423E-8035-07B1F9AF846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ССЭР</c:v>
                </c:pt>
                <c:pt idx="1">
                  <c:v>СУР</c:v>
                </c:pt>
                <c:pt idx="2">
                  <c:v>Непрограммные
мероприятия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0" formatCode="#,##0">
                  <c:v>3047900</c:v>
                </c:pt>
                <c:pt idx="1">
                  <c:v>36079490.340000004</c:v>
                </c:pt>
                <c:pt idx="2">
                  <c:v>2601829.4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39-423E-8035-07B1F9AF8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884160"/>
        <c:axId val="45884928"/>
      </c:barChart>
      <c:catAx>
        <c:axId val="45884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5884928"/>
        <c:crosses val="autoZero"/>
        <c:auto val="1"/>
        <c:lblAlgn val="ctr"/>
        <c:lblOffset val="100"/>
        <c:noMultiLvlLbl val="0"/>
      </c:catAx>
      <c:valAx>
        <c:axId val="458849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458841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326769470536382"/>
          <c:y val="3.7976031714273321E-2"/>
          <c:w val="0.66249894490660144"/>
          <c:h val="0.646045941067068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strRef>
              <c:f>Лист1!$A$2:$A$4</c:f>
              <c:strCache>
                <c:ptCount val="3"/>
                <c:pt idx="0">
                  <c:v>Несовершеннолетние</c:v>
                </c:pt>
                <c:pt idx="1">
                  <c:v>Законные представители</c:v>
                </c:pt>
                <c:pt idx="2">
                  <c:v>Иные лица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59500</c:v>
                </c:pt>
                <c:pt idx="1">
                  <c:v>16500</c:v>
                </c:pt>
                <c:pt idx="2">
                  <c:v>2500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E5-4A65-9E4F-6C758C15BD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Лист1!$A$2:$A$4</c:f>
              <c:strCache>
                <c:ptCount val="3"/>
                <c:pt idx="0">
                  <c:v>Несовершеннолетние</c:v>
                </c:pt>
                <c:pt idx="1">
                  <c:v>Законные представители</c:v>
                </c:pt>
                <c:pt idx="2">
                  <c:v>Иные лица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8000</c:v>
                </c:pt>
                <c:pt idx="1">
                  <c:v>10300</c:v>
                </c:pt>
                <c:pt idx="2">
                  <c:v>1500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E5-4A65-9E4F-6C758C15B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10"/>
        <c:axId val="110683648"/>
        <c:axId val="110685184"/>
      </c:barChart>
      <c:catAx>
        <c:axId val="1106836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10685184"/>
        <c:crosses val="autoZero"/>
        <c:auto val="0"/>
        <c:lblAlgn val="ctr"/>
        <c:lblOffset val="100"/>
        <c:noMultiLvlLbl val="0"/>
      </c:catAx>
      <c:valAx>
        <c:axId val="11068518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10683648"/>
        <c:crossesAt val="1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1175731913971512"/>
          <c:y val="7.5338863096828149E-2"/>
          <c:w val="0.29619717190544192"/>
          <c:h val="4.5927944336606345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Протоколы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46-49E4-AA09-90637A7F7B8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Протоколы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946-49E4-AA09-90637A7F7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79790464"/>
        <c:axId val="79792000"/>
      </c:barChart>
      <c:catAx>
        <c:axId val="79790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792000"/>
        <c:crosses val="autoZero"/>
        <c:auto val="1"/>
        <c:lblAlgn val="ctr"/>
        <c:lblOffset val="100"/>
        <c:noMultiLvlLbl val="0"/>
      </c:catAx>
      <c:valAx>
        <c:axId val="79792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79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Жилой сектор</c:v>
                </c:pt>
                <c:pt idx="1">
                  <c:v>Автомобили</c:v>
                </c:pt>
                <c:pt idx="2">
                  <c:v>Пром. зона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58-48AB-9F70-DBFDEC72CDE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Жилой сектор</c:v>
                </c:pt>
                <c:pt idx="1">
                  <c:v>Автомобили</c:v>
                </c:pt>
                <c:pt idx="2">
                  <c:v>Пром. зона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</c:v>
                </c:pt>
                <c:pt idx="1">
                  <c:v>9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58-48AB-9F70-DBFDEC72C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74272"/>
        <c:axId val="115575808"/>
      </c:barChart>
      <c:catAx>
        <c:axId val="115574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5575808"/>
        <c:crosses val="autoZero"/>
        <c:auto val="1"/>
        <c:lblAlgn val="ctr"/>
        <c:lblOffset val="100"/>
        <c:noMultiLvlLbl val="0"/>
      </c:catAx>
      <c:valAx>
        <c:axId val="115575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5742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277126412938819E-2"/>
          <c:y val="4.4409134371513302E-2"/>
          <c:w val="0.82512763276439105"/>
          <c:h val="0.560073940758389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Всего документов</c:v>
                </c:pt>
                <c:pt idx="1">
                  <c:v>Служебная
корреспонденция</c:v>
                </c:pt>
                <c:pt idx="2">
                  <c:v>Обращения граждан</c:v>
                </c:pt>
                <c:pt idx="3">
                  <c:v>Исходящие письма</c:v>
                </c:pt>
                <c:pt idx="4">
                  <c:v>Инициативные письма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9041</c:v>
                </c:pt>
                <c:pt idx="1">
                  <c:v>6162</c:v>
                </c:pt>
                <c:pt idx="2">
                  <c:v>2119</c:v>
                </c:pt>
                <c:pt idx="3">
                  <c:v>4838</c:v>
                </c:pt>
                <c:pt idx="4" formatCode="General">
                  <c:v>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C3-4C21-AD7B-7EA2576D62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Всего документов</c:v>
                </c:pt>
                <c:pt idx="1">
                  <c:v>Служебная
корреспонденция</c:v>
                </c:pt>
                <c:pt idx="2">
                  <c:v>Обращения граждан</c:v>
                </c:pt>
                <c:pt idx="3">
                  <c:v>Исходящие письма</c:v>
                </c:pt>
                <c:pt idx="4">
                  <c:v>Инициативные письма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11762</c:v>
                </c:pt>
                <c:pt idx="1">
                  <c:v>8967</c:v>
                </c:pt>
                <c:pt idx="2">
                  <c:v>2694</c:v>
                </c:pt>
                <c:pt idx="3">
                  <c:v>5201</c:v>
                </c:pt>
                <c:pt idx="4">
                  <c:v>1387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C3-4C21-AD7B-7EA2576D6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689024"/>
        <c:axId val="78690560"/>
      </c:barChart>
      <c:catAx>
        <c:axId val="78689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8690560"/>
        <c:crosses val="autoZero"/>
        <c:auto val="1"/>
        <c:lblAlgn val="ctr"/>
        <c:lblOffset val="100"/>
        <c:noMultiLvlLbl val="0"/>
      </c:catAx>
      <c:valAx>
        <c:axId val="786905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78689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3047575234524826"/>
          <c:y val="0.79220154069250492"/>
          <c:w val="6.4000860715302643E-2"/>
          <c:h val="0.1226295350636175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solidFill>
            <a:schemeClr val="tx2">
              <a:lumMod val="1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787" cy="498693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1"/>
            <a:ext cx="2949787" cy="498693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04BC462E-8755-45E1-88DE-5487FE5FEFF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F622B051-FD81-4AE8-A2DA-39C8422D9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69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EDB5B3-2BFA-8C63-161E-16D6310E7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A15F801-C3D0-3551-CFE4-01B563DAA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6409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14455A7-2842-944B-69BA-F35F3BD19F3D}"/>
              </a:ext>
            </a:extLst>
          </p:cNvPr>
          <p:cNvSpPr txBox="1">
            <a:spLocks/>
          </p:cNvSpPr>
          <p:nvPr/>
        </p:nvSpPr>
        <p:spPr>
          <a:xfrm>
            <a:off x="2357161" y="330840"/>
            <a:ext cx="10070519" cy="15132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МЕТРОГОРОДОК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9471B1AE-B1BA-3E1D-0FAC-63DE87C3634B}"/>
              </a:ext>
            </a:extLst>
          </p:cNvPr>
          <p:cNvSpPr txBox="1">
            <a:spLocks/>
          </p:cNvSpPr>
          <p:nvPr/>
        </p:nvSpPr>
        <p:spPr>
          <a:xfrm>
            <a:off x="377482" y="2928342"/>
            <a:ext cx="11437033" cy="35988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 Т Ч Е Т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«О результатах деятельности управы района Метрогородок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города Москвы за 2023 год»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808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9571" y="313664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Краткая характеристика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A15F801-C3D0-3551-CFE4-01B563DAA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73" y="1238419"/>
            <a:ext cx="5345132" cy="3009310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45743" y="1034914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Площадь района составляет 2 766 га. Население района  по последней переписи населения составляет 40581 человек. Жилая застройка занимает 126 га, на территории района расположено 145 многоквартирных домов.</a:t>
            </a:r>
          </a:p>
        </p:txBody>
      </p:sp>
      <p:pic>
        <p:nvPicPr>
          <p:cNvPr id="2050" name="Picture 2" descr="https://avatars.dzeninfra.ru/get-zen_doc/4387796/pub_62af0f53dda22178b4b89931_62af0fb445368f107802d50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404" y="4012442"/>
            <a:ext cx="3867605" cy="257588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12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8373" y="123659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Краткая характеристика</a:t>
            </a:r>
          </a:p>
        </p:txBody>
      </p:sp>
      <p:pic>
        <p:nvPicPr>
          <p:cNvPr id="1026" name="Picture 2" descr="https://avatars.mds.yandex.net/get-altay/3986135/2a0000017a082316b89c8f9e9d528965900e/X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290" y="1166424"/>
            <a:ext cx="3134319" cy="235073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mosenergo.ru/d/textpage/8f/143/tehts-23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061" y="1166424"/>
            <a:ext cx="3526970" cy="235073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altay/1551063/2a00000166c5554badc37a42610b59f112f2/XXL_he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724" y="4013387"/>
            <a:ext cx="3243855" cy="2432891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164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9571" y="313664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Финансирование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060" y="4010776"/>
            <a:ext cx="2699196" cy="2406783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222558685"/>
              </p:ext>
            </p:extLst>
          </p:nvPr>
        </p:nvGraphicFramePr>
        <p:xfrm>
          <a:off x="271438" y="998892"/>
          <a:ext cx="862690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100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5923" y="190834"/>
            <a:ext cx="8825658" cy="86142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Оказание материальной помощи льготным категориям граждан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685169"/>
              </p:ext>
            </p:extLst>
          </p:nvPr>
        </p:nvGraphicFramePr>
        <p:xfrm>
          <a:off x="243840" y="1249680"/>
          <a:ext cx="11658599" cy="54106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2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309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67726"/>
                <a:gridCol w="20677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8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№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Предмет контракта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Количество, </a:t>
                      </a:r>
                      <a:r>
                        <a:rPr lang="ru-RU" sz="10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</a:t>
                      </a: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 год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Количество,</a:t>
                      </a:r>
                      <a:r>
                        <a:rPr lang="ru-RU" sz="1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</a:t>
                      </a: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 год</a:t>
                      </a:r>
                      <a:endParaRPr lang="ru-RU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Проведение физкультурно-оздоровительных мероприятий для льготной категории граждан района </a:t>
                      </a:r>
                      <a:r>
                        <a:rPr lang="ru-RU" sz="1200" dirty="0" err="1">
                          <a:effectLst/>
                        </a:rPr>
                        <a:t>Метрогородок</a:t>
                      </a:r>
                      <a:r>
                        <a:rPr lang="ru-RU" sz="1200" dirty="0">
                          <a:effectLst/>
                        </a:rPr>
                        <a:t> города Москвы (бассейн)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1332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0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билетов на новогодние представления для жителей района </a:t>
                      </a:r>
                      <a:r>
                        <a:rPr lang="ru-RU" sz="1200" dirty="0" err="1">
                          <a:effectLst/>
                        </a:rPr>
                        <a:t>Метрогородок</a:t>
                      </a:r>
                      <a:r>
                        <a:rPr lang="ru-RU" sz="1200" dirty="0">
                          <a:effectLst/>
                        </a:rPr>
                        <a:t> города Москвы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332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1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Подарочные наборы в виде материальной помощи, для малообеспеченных жителей района </a:t>
                      </a:r>
                      <a:r>
                        <a:rPr lang="ru-RU" sz="1200" dirty="0" err="1">
                          <a:effectLst/>
                        </a:rPr>
                        <a:t>Метрогородок</a:t>
                      </a:r>
                      <a:r>
                        <a:rPr lang="ru-RU" sz="1200" dirty="0">
                          <a:effectLst/>
                        </a:rPr>
                        <a:t> города Москвы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1284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1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сладких подарков к НГ, в виде материальной помощи, для льготной категории жителей района </a:t>
                      </a:r>
                      <a:r>
                        <a:rPr lang="ru-RU" sz="1200" dirty="0" err="1">
                          <a:effectLst/>
                        </a:rPr>
                        <a:t>Метрогородок</a:t>
                      </a:r>
                      <a:r>
                        <a:rPr lang="ru-RU" sz="1200" dirty="0">
                          <a:effectLst/>
                        </a:rPr>
                        <a:t> города Москвы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793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0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Приобретение продуктовых наборов для Ветеранов ВОВ района </a:t>
                      </a:r>
                      <a:r>
                        <a:rPr lang="ru-RU" sz="1200" dirty="0" err="1">
                          <a:effectLst/>
                        </a:rPr>
                        <a:t>Метрогородок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1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Товары длительного пользования в виде материальной помощи, для малообеспеченных жителей района </a:t>
                      </a:r>
                      <a:r>
                        <a:rPr lang="ru-RU" sz="1200" dirty="0" err="1">
                          <a:effectLst/>
                        </a:rPr>
                        <a:t>Метрогородок</a:t>
                      </a:r>
                      <a:r>
                        <a:rPr lang="ru-RU" sz="1200" dirty="0">
                          <a:effectLst/>
                        </a:rPr>
                        <a:t> город Москвы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1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Изготовление сувенирной продукции для жителей района </a:t>
                      </a:r>
                      <a:r>
                        <a:rPr lang="ru-RU" sz="1200" dirty="0" err="1">
                          <a:effectLst/>
                        </a:rPr>
                        <a:t>Метрогородок</a:t>
                      </a:r>
                      <a:r>
                        <a:rPr lang="ru-RU" sz="1200" dirty="0">
                          <a:effectLst/>
                        </a:rPr>
                        <a:t> города Москвы в виде материальной помощи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930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0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Оказание материальной помощи льготным категориям граждан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0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Организация и проведение спортивных мероприятий для жителей района Метрогородок города Москвы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38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Ремонт квартиры (сирота)	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5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532" marR="43532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709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EF2FDA-9AA5-403B-9264-7117DCDC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89" y="353089"/>
            <a:ext cx="9404723" cy="622549"/>
          </a:xfrm>
        </p:spPr>
        <p:txBody>
          <a:bodyPr/>
          <a:lstStyle/>
          <a:p>
            <a:pPr algn="ctr"/>
            <a:r>
              <a:rPr lang="ru-RU" sz="2800" b="1" cap="all" dirty="0">
                <a:solidFill>
                  <a:schemeClr val="tx1"/>
                </a:solidFill>
              </a:rPr>
              <a:t>БЛАГОУСТРОЙСТВО</a:t>
            </a:r>
            <a:br>
              <a:rPr lang="ru-RU" sz="2800" b="1" cap="all" dirty="0">
                <a:solidFill>
                  <a:schemeClr val="tx1"/>
                </a:solidFill>
              </a:rPr>
            </a:br>
            <a:endParaRPr lang="ru-RU" sz="2800" b="1" cap="all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F81E848-C78A-4B6D-9653-28829AA7C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380" y="2215844"/>
            <a:ext cx="7447146" cy="19304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2">
                    <a:lumMod val="10000"/>
                  </a:schemeClr>
                </a:solidFill>
              </a:rPr>
              <a:t>Комплексное благоустройство </a:t>
            </a:r>
          </a:p>
          <a:p>
            <a:pPr lvl="1"/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</a:rPr>
              <a:t>АБП 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- 2826 м2</a:t>
            </a:r>
          </a:p>
          <a:p>
            <a:pPr lvl="2"/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Борт - 2514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</a:rPr>
              <a:t>пог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</a:rPr>
              <a:t>. м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. </a:t>
            </a:r>
          </a:p>
          <a:p>
            <a:pPr lvl="3"/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Резиновое покрытие - 1557 м2</a:t>
            </a:r>
          </a:p>
          <a:p>
            <a:pPr lvl="3"/>
            <a:endParaRPr lang="ru-RU" sz="2400" dirty="0">
              <a:solidFill>
                <a:schemeClr val="tx2">
                  <a:lumMod val="10000"/>
                </a:schemeClr>
              </a:solidFill>
            </a:endParaRPr>
          </a:p>
          <a:p>
            <a:pPr lvl="3"/>
            <a:endParaRPr lang="ru-RU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0248FB0B-C6C2-4AF3-888C-77F55D3F2650}"/>
              </a:ext>
            </a:extLst>
          </p:cNvPr>
          <p:cNvSpPr txBox="1">
            <a:spLocks/>
          </p:cNvSpPr>
          <p:nvPr/>
        </p:nvSpPr>
        <p:spPr>
          <a:xfrm>
            <a:off x="5272866" y="4594647"/>
            <a:ext cx="5616808" cy="1515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2400" b="1" dirty="0">
                <a:solidFill>
                  <a:schemeClr val="tx2">
                    <a:lumMod val="10000"/>
                  </a:schemeClr>
                </a:solidFill>
              </a:rPr>
              <a:t>Большие карты</a:t>
            </a:r>
          </a:p>
          <a:p>
            <a:pPr lvl="2"/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Ремонт АБП - 14540 м2</a:t>
            </a:r>
          </a:p>
          <a:p>
            <a:pPr lvl="3"/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Борт - 4398 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</a:rPr>
              <a:t>пог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</a:rPr>
              <a:t>. м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 lvl="3"/>
            <a:endParaRPr lang="ru-RU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E0C52BB4-6E87-411D-B635-74E6AAE5AC91}"/>
              </a:ext>
            </a:extLst>
          </p:cNvPr>
          <p:cNvSpPr txBox="1">
            <a:spLocks/>
          </p:cNvSpPr>
          <p:nvPr/>
        </p:nvSpPr>
        <p:spPr>
          <a:xfrm>
            <a:off x="1508388" y="1352244"/>
            <a:ext cx="6163182" cy="86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2600" b="1" dirty="0">
                <a:solidFill>
                  <a:schemeClr val="tx2">
                    <a:lumMod val="10000"/>
                  </a:schemeClr>
                </a:solidFill>
              </a:rPr>
              <a:t>Установлено 154 МАФ</a:t>
            </a:r>
          </a:p>
          <a:p>
            <a:pPr lvl="3"/>
            <a:endParaRPr lang="ru-RU" sz="26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35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D76EFC-1CE2-EE65-8F1D-999A2FD1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25" y="224888"/>
            <a:ext cx="9739440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</a:pPr>
            <a:r>
              <a:rPr lang="ru-RU" sz="2800" b="1" u="sng" cap="all" dirty="0">
                <a:solidFill>
                  <a:schemeClr val="tx1"/>
                </a:solidFill>
              </a:rPr>
              <a:t>Работы по  комплексному благоустройству на 6-ти дворовых территориях</a:t>
            </a:r>
            <a:br>
              <a:rPr lang="ru-RU" sz="2800" b="1" u="sng" cap="all" dirty="0">
                <a:solidFill>
                  <a:schemeClr val="tx1"/>
                </a:solidFill>
              </a:rPr>
            </a:br>
            <a:endParaRPr lang="ru-RU" sz="2800" b="1" u="sng" cap="all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2" b="4772"/>
          <a:stretch>
            <a:fillRect/>
          </a:stretch>
        </p:blipFill>
        <p:spPr>
          <a:xfrm>
            <a:off x="6768927" y="1618053"/>
            <a:ext cx="3500503" cy="2204890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b="2128"/>
          <a:stretch>
            <a:fillRect/>
          </a:stretch>
        </p:blipFill>
        <p:spPr>
          <a:xfrm>
            <a:off x="1400900" y="1618053"/>
            <a:ext cx="3500503" cy="218561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901" y="4201655"/>
            <a:ext cx="3500503" cy="2211100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" b="3950"/>
          <a:stretch>
            <a:fillRect/>
          </a:stretch>
        </p:blipFill>
        <p:spPr>
          <a:xfrm>
            <a:off x="6768924" y="4199800"/>
            <a:ext cx="3500503" cy="218577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98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D76EFC-1CE2-EE65-8F1D-999A2FD1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25" y="224888"/>
            <a:ext cx="9739440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</a:pPr>
            <a:r>
              <a:rPr lang="ru-RU" sz="2800" b="1" u="sng" cap="all" dirty="0">
                <a:solidFill>
                  <a:schemeClr val="tx1"/>
                </a:solidFill>
              </a:rPr>
              <a:t>Работы по  комплексному благоустройству на 6-ти дворовых территориях</a:t>
            </a:r>
            <a:br>
              <a:rPr lang="ru-RU" sz="2800" b="1" u="sng" cap="all" dirty="0">
                <a:solidFill>
                  <a:schemeClr val="tx1"/>
                </a:solidFill>
              </a:rPr>
            </a:br>
            <a:endParaRPr lang="ru-RU" sz="2800" b="1" u="sng" cap="all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77" y="1538667"/>
            <a:ext cx="3110280" cy="196461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564" y="1538666"/>
            <a:ext cx="2991149" cy="195233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" r="954"/>
          <a:stretch>
            <a:fillRect/>
          </a:stretch>
        </p:blipFill>
        <p:spPr>
          <a:xfrm>
            <a:off x="8683638" y="1538667"/>
            <a:ext cx="2998424" cy="1965138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73F2211-3E8A-4D58-B861-9B63254C4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847" y="4132572"/>
            <a:ext cx="4008304" cy="2201606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D598D02-093E-4DBA-89AC-5FD7B056D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5118" y="4132572"/>
            <a:ext cx="3557041" cy="2208310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70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D76EFC-1CE2-EE65-8F1D-999A2FD1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25" y="224888"/>
            <a:ext cx="9739440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</a:pPr>
            <a:r>
              <a:rPr lang="ru-RU" sz="2800" b="1" u="sng" cap="all" dirty="0">
                <a:solidFill>
                  <a:schemeClr val="tx1"/>
                </a:solidFill>
              </a:rPr>
              <a:t>Работы по  ремонту асфальтобетонного покрытия  на 8-ми дворовых территориях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289" y="4323880"/>
            <a:ext cx="3698861" cy="2208776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289" y="1565865"/>
            <a:ext cx="3686780" cy="2152448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689" y="1565865"/>
            <a:ext cx="3698861" cy="218744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689" y="4323879"/>
            <a:ext cx="3686780" cy="216789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9017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D76EFC-1CE2-EE65-8F1D-999A2FD1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11" y="169265"/>
            <a:ext cx="9739440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</a:pPr>
            <a:r>
              <a:rPr lang="ru-RU" sz="2800" b="1" u="sng" cap="all" dirty="0">
                <a:solidFill>
                  <a:schemeClr val="tx1"/>
                </a:solidFill>
              </a:rPr>
              <a:t>Работы по  ремонту асфальтобетонного покрытия  на 8-ми дворовых территориях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45" y="4288676"/>
            <a:ext cx="3652355" cy="2247966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174" y="1569795"/>
            <a:ext cx="3610098" cy="214651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623" y="1569795"/>
            <a:ext cx="3513709" cy="2156047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0172" y="4323627"/>
            <a:ext cx="3694612" cy="217806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8217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D76EFC-1CE2-EE65-8F1D-999A2FD1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94" y="132898"/>
            <a:ext cx="10276765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</a:pPr>
            <a:r>
              <a:rPr lang="ru-RU" sz="2800" b="1" u="sng" cap="all" dirty="0">
                <a:solidFill>
                  <a:schemeClr val="tx1"/>
                </a:solidFill>
              </a:rPr>
              <a:t>проводились работы по ремонту асфальтобетонного покрытия большими картами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491502"/>
              </p:ext>
            </p:extLst>
          </p:nvPr>
        </p:nvGraphicFramePr>
        <p:xfrm>
          <a:off x="259306" y="1273197"/>
          <a:ext cx="11342886" cy="2856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51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37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351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351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4560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b="1" u="sng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2022 год </a:t>
                      </a:r>
                      <a:endParaRPr lang="ru-RU" sz="2200" b="1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b="1" u="sng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2023 год</a:t>
                      </a:r>
                      <a:endParaRPr lang="ru-RU" sz="2200" b="1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4560"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b="1" u="sng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Благоустройство ДТ и БК </a:t>
                      </a:r>
                      <a:endParaRPr lang="ru-RU" sz="2200" b="1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283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ДТ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Кол-во адресов 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БК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Кол-во адресов 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ДТ </a:t>
                      </a:r>
                      <a:b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</a:br>
                      <a:r>
                        <a:rPr lang="ru-RU" sz="2200" u="none" kern="5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Кол-во </a:t>
                      </a: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адресов 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БК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Кол-во адресов 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4690"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9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3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510" algn="l"/>
                        </a:tabLst>
                      </a:pPr>
                      <a:r>
                        <a:rPr lang="ru-RU" sz="2200" u="none" kern="5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+ замена контейнерных площадок на 16 ДТ </a:t>
                      </a:r>
                      <a:endParaRPr lang="ru-RU" sz="2200" u="none" kern="5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 txBox="1">
            <a:spLocks/>
          </p:cNvSpPr>
          <p:nvPr/>
        </p:nvSpPr>
        <p:spPr>
          <a:xfrm>
            <a:off x="1217175" y="427834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None/>
              <a:defRPr sz="2800" b="1" i="0" u="sng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Установка опор наружного освещения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107345"/>
              </p:ext>
            </p:extLst>
          </p:nvPr>
        </p:nvGraphicFramePr>
        <p:xfrm>
          <a:off x="375616" y="5139760"/>
          <a:ext cx="10508776" cy="1433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43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543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7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2022 </a:t>
                      </a:r>
                      <a:endParaRPr lang="ru-RU" sz="220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2023</a:t>
                      </a:r>
                      <a:endParaRPr lang="ru-RU" sz="220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6883"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kern="1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опор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819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0" kern="1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</a:rPr>
                        <a:t>45</a:t>
                      </a:r>
                      <a:endParaRPr lang="ru-RU" sz="2200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03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9571" y="137795"/>
            <a:ext cx="8825658" cy="86142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</a:rPr>
              <a:t>Благоустройство ГБОУ Школы №1795 города Москвы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AutoShape 2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154" y="2419615"/>
            <a:ext cx="2391365" cy="3188486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4013858"/>
            <a:ext cx="3327964" cy="2495973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1140031"/>
            <a:ext cx="3300420" cy="247531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 txBox="1">
            <a:spLocks/>
          </p:cNvSpPr>
          <p:nvPr/>
        </p:nvSpPr>
        <p:spPr>
          <a:xfrm>
            <a:off x="3366342" y="1180015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2800" b="1" u="sng" dirty="0">
                <a:solidFill>
                  <a:schemeClr val="tx2">
                    <a:lumMod val="10000"/>
                  </a:schemeClr>
                </a:solidFill>
              </a:rPr>
              <a:t>Открытое шоссе, д. 23А</a:t>
            </a:r>
            <a:endParaRPr lang="ru-RU" sz="28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06640" y="1800850"/>
            <a:ext cx="46024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2-х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 детских площадок для разных возрастных групп;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2-х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 спортивной зоны;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1-ой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 обучающей зоны (</a:t>
            </a:r>
            <a:r>
              <a:rPr lang="ru-RU" sz="2000" dirty="0" err="1">
                <a:solidFill>
                  <a:schemeClr val="tx2">
                    <a:lumMod val="10000"/>
                  </a:schemeClr>
                </a:solidFill>
              </a:rPr>
              <a:t>автогородок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);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69-и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 парковых МАФ (лавочки, скамейки, ТБО);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33-х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спортивных МАФ;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11-и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 детских МАФ;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асфальтового покрытия тротуаров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1053,9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кв.м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асфальтового покрытия проездов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2864,6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кв.м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028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611" y="160337"/>
            <a:ext cx="8825658" cy="86142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</a:rPr>
              <a:t>Благоустройство ГБОУ Школы №1795 города Москвы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AutoShape 2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8" b="8008"/>
          <a:stretch>
            <a:fillRect/>
          </a:stretch>
        </p:blipFill>
        <p:spPr>
          <a:xfrm>
            <a:off x="307975" y="1460664"/>
            <a:ext cx="3803099" cy="239548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8" b="8008"/>
          <a:stretch>
            <a:fillRect/>
          </a:stretch>
        </p:blipFill>
        <p:spPr>
          <a:xfrm>
            <a:off x="307975" y="4239491"/>
            <a:ext cx="3757458" cy="2366912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995" y="2526437"/>
            <a:ext cx="2229085" cy="2972112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 txBox="1">
            <a:spLocks/>
          </p:cNvSpPr>
          <p:nvPr/>
        </p:nvSpPr>
        <p:spPr>
          <a:xfrm>
            <a:off x="3501682" y="1038828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2800" b="1" u="sng" dirty="0">
                <a:solidFill>
                  <a:schemeClr val="tx2">
                    <a:lumMod val="10000"/>
                  </a:schemeClr>
                </a:solidFill>
              </a:rPr>
              <a:t>Открытое шоссе, д. 23А</a:t>
            </a:r>
            <a:endParaRPr lang="ru-RU" sz="28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78100" y="1724864"/>
            <a:ext cx="53492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асфальтового покрытия </a:t>
            </a:r>
            <a:r>
              <a:rPr lang="ru-RU" sz="2000" dirty="0" err="1">
                <a:solidFill>
                  <a:schemeClr val="tx2">
                    <a:lumMod val="10000"/>
                  </a:schemeClr>
                </a:solidFill>
              </a:rPr>
              <a:t>отмостки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261,9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кв.м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резинового покрытия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1827,8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кв.м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 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газонного покрытия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4091,4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кв.м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цветников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174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кв.м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опор освещения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30 шт.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ливневой канализации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88,5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п.м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новых водосточных решеток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5 шт.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устройство нового ограждения –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601 м.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;</a:t>
            </a: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- посадка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8-ми </a:t>
            </a:r>
            <a:r>
              <a:rPr lang="ru-RU" sz="2000" dirty="0">
                <a:solidFill>
                  <a:schemeClr val="tx2">
                    <a:lumMod val="10000"/>
                  </a:schemeClr>
                </a:solidFill>
              </a:rPr>
              <a:t>крупномерных деревьев (липа – 3, дуб красный -5)</a:t>
            </a:r>
          </a:p>
        </p:txBody>
      </p:sp>
    </p:spTree>
    <p:extLst>
      <p:ext uri="{BB962C8B-B14F-4D97-AF65-F5344CB8AC3E}">
        <p14:creationId xmlns:p14="http://schemas.microsoft.com/office/powerpoint/2010/main" val="3180183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4F21C8-EF15-2BCE-9E20-0174D0469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5195" y="243786"/>
            <a:ext cx="8825658" cy="6824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</a:pPr>
            <a:r>
              <a:rPr lang="ru-RU" sz="2800" b="1" u="sng" cap="all" dirty="0">
                <a:solidFill>
                  <a:schemeClr val="tx1"/>
                </a:solidFill>
              </a:rPr>
              <a:t>Программа «Миллион деревьев»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0ADB236-8081-0D46-408D-8EA662412BF6}"/>
              </a:ext>
            </a:extLst>
          </p:cNvPr>
          <p:cNvSpPr txBox="1">
            <a:spLocks/>
          </p:cNvSpPr>
          <p:nvPr/>
        </p:nvSpPr>
        <p:spPr>
          <a:xfrm>
            <a:off x="1307652" y="1262845"/>
            <a:ext cx="8943201" cy="6824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дворовых территориях района были высажены туи в количестве - 112 деревьев</a:t>
            </a:r>
            <a:r>
              <a:rPr lang="ru-RU" sz="28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60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BD08391-6AE2-8BE9-F4DC-E9304F2C6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615" y="2190963"/>
            <a:ext cx="6118246" cy="407783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5937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1332" y="430566"/>
            <a:ext cx="8825658" cy="86142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</a:rPr>
              <a:t>Программа безопасности дорожного движения</a:t>
            </a:r>
          </a:p>
        </p:txBody>
      </p:sp>
      <p:sp>
        <p:nvSpPr>
          <p:cNvPr id="2" name="AutoShape 2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5575" y="1660121"/>
            <a:ext cx="1198273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 2023 году, в рамках безопасности дорожного движения выполнены работы с учетом маломобильных групп населения: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- установка полусфер - Открытое шоссе, д.18, стр.7;</a:t>
            </a:r>
          </a:p>
          <a:p>
            <a:r>
              <a:rPr lang="ru-RU" dirty="0">
                <a:solidFill>
                  <a:schemeClr val="bg1"/>
                </a:solidFill>
              </a:rPr>
              <a:t>- обустройство 2-х нерегулируемых пешеходных переходов ;</a:t>
            </a:r>
          </a:p>
          <a:p>
            <a:r>
              <a:rPr lang="ru-RU" dirty="0">
                <a:solidFill>
                  <a:schemeClr val="bg1"/>
                </a:solidFill>
              </a:rPr>
              <a:t>- установка пешеходных ограждений  - Остановка общественного транспорта «Тагильская»</a:t>
            </a:r>
          </a:p>
          <a:p>
            <a:r>
              <a:rPr lang="ru-RU" dirty="0">
                <a:solidFill>
                  <a:schemeClr val="bg1"/>
                </a:solidFill>
              </a:rPr>
              <a:t>- установка искусственных неровностей и дорожных знаков «Дети»;</a:t>
            </a:r>
          </a:p>
          <a:p>
            <a:r>
              <a:rPr lang="ru-RU" dirty="0">
                <a:solidFill>
                  <a:schemeClr val="bg1"/>
                </a:solidFill>
              </a:rPr>
              <a:t>- установка бортового камня и устройство газона;</a:t>
            </a:r>
          </a:p>
          <a:p>
            <a:r>
              <a:rPr lang="ru-RU" dirty="0">
                <a:solidFill>
                  <a:schemeClr val="bg1"/>
                </a:solidFill>
              </a:rPr>
              <a:t>- обустройство 2-х нерегулируемых пешеходных переходов - ул. </a:t>
            </a:r>
            <a:r>
              <a:rPr lang="ru-RU" dirty="0" err="1">
                <a:solidFill>
                  <a:schemeClr val="bg1"/>
                </a:solidFill>
              </a:rPr>
              <a:t>Тагильская</a:t>
            </a:r>
            <a:r>
              <a:rPr lang="ru-RU" dirty="0">
                <a:solidFill>
                  <a:schemeClr val="bg1"/>
                </a:solidFill>
              </a:rPr>
              <a:t> пересечение с ул. Николая </a:t>
            </a:r>
            <a:r>
              <a:rPr lang="ru-RU" dirty="0" err="1">
                <a:solidFill>
                  <a:schemeClr val="bg1"/>
                </a:solidFill>
              </a:rPr>
              <a:t>Химушина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- разграничение пешеходной и парковочной зон - ул. </a:t>
            </a:r>
            <a:r>
              <a:rPr lang="ru-RU" dirty="0" err="1">
                <a:solidFill>
                  <a:schemeClr val="bg1"/>
                </a:solidFill>
              </a:rPr>
              <a:t>Тагильская</a:t>
            </a:r>
            <a:r>
              <a:rPr lang="ru-RU" dirty="0">
                <a:solidFill>
                  <a:schemeClr val="bg1"/>
                </a:solidFill>
              </a:rPr>
              <a:t>, вл.4, стр.15;</a:t>
            </a:r>
          </a:p>
          <a:p>
            <a:r>
              <a:rPr lang="ru-RU" dirty="0">
                <a:solidFill>
                  <a:schemeClr val="bg1"/>
                </a:solidFill>
              </a:rPr>
              <a:t>- установка дорожных знаков «Остановка запрещена», «Работает эвакуатор»;</a:t>
            </a:r>
          </a:p>
          <a:p>
            <a:r>
              <a:rPr lang="ru-RU" dirty="0">
                <a:solidFill>
                  <a:schemeClr val="bg1"/>
                </a:solidFill>
              </a:rPr>
              <a:t>- обустройство нерегулируемого пешеходного перехода;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обустройство 3-х нерегулируемых пешеходных переходов,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перенос ООТ "Открытое шоссе" -  НП «Лосиный остров»;</a:t>
            </a:r>
          </a:p>
          <a:p>
            <a:r>
              <a:rPr lang="ru-RU" dirty="0">
                <a:solidFill>
                  <a:schemeClr val="bg1"/>
                </a:solidFill>
              </a:rPr>
              <a:t>- Устройство ИДН – (</a:t>
            </a:r>
            <a:r>
              <a:rPr lang="ru-RU" dirty="0" err="1">
                <a:solidFill>
                  <a:schemeClr val="bg1"/>
                </a:solidFill>
              </a:rPr>
              <a:t>Тагильская</a:t>
            </a:r>
            <a:r>
              <a:rPr lang="ru-RU" dirty="0">
                <a:solidFill>
                  <a:schemeClr val="bg1"/>
                </a:solidFill>
              </a:rPr>
              <a:t> ул., дом 4А); </a:t>
            </a:r>
          </a:p>
          <a:p>
            <a:r>
              <a:rPr lang="ru-RU" dirty="0">
                <a:solidFill>
                  <a:schemeClr val="bg1"/>
                </a:solidFill>
              </a:rPr>
              <a:t>- Устройство дополнительных парковочных мест для маломобильных граждан - Открытое шоссе, 23А (проезд от ул. </a:t>
            </a:r>
            <a:r>
              <a:rPr lang="ru-RU" dirty="0" err="1">
                <a:solidFill>
                  <a:schemeClr val="bg1"/>
                </a:solidFill>
              </a:rPr>
              <a:t>Лосиноостровская</a:t>
            </a:r>
            <a:r>
              <a:rPr lang="ru-RU" dirty="0">
                <a:solidFill>
                  <a:schemeClr val="bg1"/>
                </a:solidFill>
              </a:rPr>
              <a:t> до Открытого шоссе, д.29).</a:t>
            </a:r>
          </a:p>
        </p:txBody>
      </p:sp>
    </p:spTree>
    <p:extLst>
      <p:ext uri="{BB962C8B-B14F-4D97-AF65-F5344CB8AC3E}">
        <p14:creationId xmlns:p14="http://schemas.microsoft.com/office/powerpoint/2010/main" val="3555464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0514" y="160338"/>
            <a:ext cx="8825658" cy="86142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</a:rPr>
              <a:t>Программа безопасности дорожного движения</a:t>
            </a:r>
          </a:p>
        </p:txBody>
      </p:sp>
      <p:sp>
        <p:nvSpPr>
          <p:cNvPr id="2" name="AutoShape 2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96b17af9-dbfc-41a6-a604-94628bf498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5AF2A8A-9AC0-69B1-E580-EB18B3758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13" y="1375182"/>
            <a:ext cx="4135484" cy="2326210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5765C0A-ACFC-C7D5-F4CC-6F79CB8EE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643" y="1450795"/>
            <a:ext cx="5001327" cy="2250597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DA3D226-CB1B-910A-7AAF-C20862EB7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65" y="4196255"/>
            <a:ext cx="5024681" cy="2261106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4C64649-939F-CB32-9397-B32C31D0B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96" y="4196255"/>
            <a:ext cx="4048717" cy="2277403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979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386FB3-7BD5-B672-B7FD-D6DAABC2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59" y="261649"/>
            <a:ext cx="9404723" cy="859247"/>
          </a:xfrm>
        </p:spPr>
        <p:txBody>
          <a:bodyPr/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 по ремонту и обслуживанию МКД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976413"/>
              </p:ext>
            </p:extLst>
          </p:nvPr>
        </p:nvGraphicFramePr>
        <p:xfrm>
          <a:off x="247813" y="1798090"/>
          <a:ext cx="5225949" cy="2426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62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597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746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400" b="1" u="sng" kern="50" dirty="0">
                          <a:effectLst/>
                        </a:rPr>
                        <a:t>2023 год</a:t>
                      </a:r>
                      <a:endParaRPr lang="ru-RU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620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270510" algn="l"/>
                        </a:tabLst>
                        <a:defRPr/>
                      </a:pPr>
                      <a:r>
                        <a:rPr lang="ru-RU" sz="2400" u="sng" kern="50" dirty="0">
                          <a:effectLst/>
                        </a:rPr>
                        <a:t>Ремонт </a:t>
                      </a:r>
                      <a:r>
                        <a:rPr lang="ru-RU" sz="2400" u="sng" kern="50" dirty="0">
                          <a:solidFill>
                            <a:sysClr val="windowText" lastClr="000000"/>
                          </a:solidFill>
                          <a:effectLst/>
                        </a:rPr>
                        <a:t>подъездов</a:t>
                      </a:r>
                      <a:endParaRPr lang="ru-RU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78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400" u="none" strike="noStrike" kern="5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2400" u="sng" kern="50" dirty="0">
                          <a:effectLst/>
                        </a:rPr>
                        <a:t>Кол-во МКД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510" algn="l"/>
                        </a:tabLst>
                      </a:pPr>
                      <a:r>
                        <a:rPr lang="ru-RU" sz="2400" u="sng" kern="50" dirty="0">
                          <a:effectLst/>
                        </a:rPr>
                        <a:t>Кол-во  подъездов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68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3200" kern="50" dirty="0">
                          <a:effectLst/>
                        </a:rPr>
                        <a:t>17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70510" algn="l"/>
                        </a:tabLst>
                      </a:pPr>
                      <a:r>
                        <a:rPr lang="ru-RU" sz="2400" kern="50" dirty="0">
                          <a:effectLst/>
                        </a:rPr>
                        <a:t>65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702" y="1798090"/>
            <a:ext cx="2677308" cy="475965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199" y="1798090"/>
            <a:ext cx="2765876" cy="475965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062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386FB3-7BD5-B672-B7FD-D6DAABC2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150" y="0"/>
            <a:ext cx="9404723" cy="859247"/>
          </a:xfrm>
        </p:spPr>
        <p:txBody>
          <a:bodyPr/>
          <a:lstStyle/>
          <a:p>
            <a:pPr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Капитальный ремонт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E9DFAB5-6A0A-6DEE-80EE-E32ED030C5CF}"/>
              </a:ext>
            </a:extLst>
          </p:cNvPr>
          <p:cNvSpPr txBox="1">
            <a:spLocks/>
          </p:cNvSpPr>
          <p:nvPr/>
        </p:nvSpPr>
        <p:spPr>
          <a:xfrm>
            <a:off x="20471" y="663962"/>
            <a:ext cx="11163868" cy="7709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Всего в 2023 году силами ГБУ «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Жилищник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 района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</a:rPr>
              <a:t>Метрогородок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»  выполнены работы по капитальному ремонту 5 МКД (11 систем).</a:t>
            </a:r>
            <a:endParaRPr lang="ru-RU" sz="2000" dirty="0">
              <a:solidFill>
                <a:schemeClr val="tx2">
                  <a:lumMod val="10000"/>
                </a:schemeClr>
              </a:solidFill>
            </a:endParaRPr>
          </a:p>
          <a:p>
            <a:pPr algn="ctr"/>
            <a:endParaRPr lang="ru-RU" sz="2000" dirty="0">
              <a:solidFill>
                <a:schemeClr val="tx2">
                  <a:lumMod val="1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74" y="1812385"/>
            <a:ext cx="3135193" cy="4180257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33" y="1812385"/>
            <a:ext cx="5556660" cy="4167496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2E9DFAB5-6A0A-6DEE-80EE-E32ED030C5CF}"/>
              </a:ext>
            </a:extLst>
          </p:cNvPr>
          <p:cNvSpPr txBox="1">
            <a:spLocks/>
          </p:cNvSpPr>
          <p:nvPr/>
        </p:nvSpPr>
        <p:spPr>
          <a:xfrm>
            <a:off x="143602" y="6184941"/>
            <a:ext cx="5088339" cy="5006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/>
              <a:t>Ул. Байкальская, д.30, к.3</a:t>
            </a:r>
            <a:endParaRPr lang="ru-RU" sz="2000" dirty="0"/>
          </a:p>
          <a:p>
            <a:pPr algn="ctr"/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2E9DFAB5-6A0A-6DEE-80EE-E32ED030C5CF}"/>
              </a:ext>
            </a:extLst>
          </p:cNvPr>
          <p:cNvSpPr txBox="1">
            <a:spLocks/>
          </p:cNvSpPr>
          <p:nvPr/>
        </p:nvSpPr>
        <p:spPr>
          <a:xfrm>
            <a:off x="6096000" y="6187101"/>
            <a:ext cx="5088339" cy="5006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dirty="0" err="1"/>
              <a:t>Алымов</a:t>
            </a:r>
            <a:r>
              <a:rPr lang="ru-RU" sz="2000" b="1" dirty="0"/>
              <a:t> переулок, д.13</a:t>
            </a:r>
            <a:endParaRPr lang="ru-RU" sz="2000" dirty="0"/>
          </a:p>
          <a:p>
            <a:pPr algn="ctr"/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643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4D099E-587E-E3DF-3A4B-5A136802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36" y="370832"/>
            <a:ext cx="9404723" cy="1058030"/>
          </a:xfrm>
        </p:spPr>
        <p:txBody>
          <a:bodyPr/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Выявление самовольного строительства и незаконно размещенных некапитальных объектов</a:t>
            </a:r>
            <a:endParaRPr lang="ru-RU" sz="28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E9DFAB5-6A0A-6DEE-80EE-E32ED030C5CF}"/>
              </a:ext>
            </a:extLst>
          </p:cNvPr>
          <p:cNvSpPr txBox="1">
            <a:spLocks/>
          </p:cNvSpPr>
          <p:nvPr/>
        </p:nvSpPr>
        <p:spPr>
          <a:xfrm>
            <a:off x="646109" y="1796726"/>
            <a:ext cx="11050021" cy="62131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E9269B99-7649-4A37-9847-95CB1FDB0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774073"/>
              </p:ext>
            </p:extLst>
          </p:nvPr>
        </p:nvGraphicFramePr>
        <p:xfrm>
          <a:off x="961074" y="1964911"/>
          <a:ext cx="10339272" cy="4244820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5169636">
                  <a:extLst>
                    <a:ext uri="{9D8B030D-6E8A-4147-A177-3AD203B41FA5}">
                      <a16:colId xmlns="" xmlns:a16="http://schemas.microsoft.com/office/drawing/2014/main" val="3599498167"/>
                    </a:ext>
                  </a:extLst>
                </a:gridCol>
                <a:gridCol w="5169636">
                  <a:extLst>
                    <a:ext uri="{9D8B030D-6E8A-4147-A177-3AD203B41FA5}">
                      <a16:colId xmlns="" xmlns:a16="http://schemas.microsoft.com/office/drawing/2014/main" val="1038565419"/>
                    </a:ext>
                  </a:extLst>
                </a:gridCol>
              </a:tblGrid>
              <a:tr h="1372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Гаражи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Некапитальное строительство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4005474"/>
                  </a:ext>
                </a:extLst>
              </a:tr>
              <a:tr h="2872062"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Гаражные объекты </a:t>
                      </a:r>
                      <a:r>
                        <a:rPr lang="ru-RU" sz="2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31;</a:t>
                      </a:r>
                    </a:p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Ангар </a:t>
                      </a: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263.9 </a:t>
                      </a:r>
                      <a:r>
                        <a:rPr lang="ru-RU" sz="2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2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Строительные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бытовки, грузовые контейнеры – 11 ед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</a:t>
                      </a:r>
                    </a:p>
                    <a:p>
                      <a:pPr marL="34290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Бетонное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ограждение 200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п.м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16203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862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245D1D-EB8D-5153-2063-49FCE1401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54" y="452718"/>
            <a:ext cx="4177681" cy="925508"/>
          </a:xfrm>
        </p:spPr>
        <p:txBody>
          <a:bodyPr/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Реновация</a:t>
            </a:r>
            <a: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DA25286-BD50-3F44-D169-E23FAECDC70B}"/>
              </a:ext>
            </a:extLst>
          </p:cNvPr>
          <p:cNvSpPr txBox="1">
            <a:spLocks/>
          </p:cNvSpPr>
          <p:nvPr/>
        </p:nvSpPr>
        <p:spPr>
          <a:xfrm>
            <a:off x="347046" y="1552647"/>
            <a:ext cx="6351037" cy="15726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 по Программе реновации: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Завершено строительство: </a:t>
            </a:r>
            <a:r>
              <a:rPr lang="ru-RU" sz="18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Открытое шоссе, д.30 - 924 квартиры, 275 м/мест – ввод в эксплуатацию: 30.06.2023 (ведется заселение/отселение 13 МКД).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b="1" dirty="0">
              <a:solidFill>
                <a:schemeClr val="tx2">
                  <a:lumMod val="1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Ведется строительство многоквартирных домов по адресу: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Открытое шоссе, вл.28/3 - 343 квартиры, 101 м/место – планируемый срок сдачи 3-й квартал 2024 года.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Открытое шоссе, вл.26/3 - 62 квартиры, 34 м/место – планируемый срок сдачи 4-й квартал 2024 года.</a:t>
            </a:r>
          </a:p>
          <a:p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s://sun9-78.userapi.com/impg/VYSHebwVkCowFIuAGpDcklF-GGmCO0RqcnYPcg/MzwJhUfs9l4.jpg?size=1280x852&amp;quality=95&amp;sign=73ba9885258e50dbbaa40c757d38687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930" y="1437105"/>
            <a:ext cx="3458224" cy="2301881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дом на открытом шосс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966" y="4004085"/>
            <a:ext cx="4022153" cy="2260237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136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DD26D5-2B53-ADB4-DE55-CC4A19D7B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3717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FF72116-5E44-B0C3-9482-CC10BABA2FB3}"/>
              </a:ext>
            </a:extLst>
          </p:cNvPr>
          <p:cNvSpPr txBox="1">
            <a:spLocks/>
          </p:cNvSpPr>
          <p:nvPr/>
        </p:nvSpPr>
        <p:spPr>
          <a:xfrm>
            <a:off x="464024" y="1261100"/>
            <a:ext cx="5199797" cy="50305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u="sng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Ведутся работы:</a:t>
            </a:r>
          </a:p>
          <a:p>
            <a:endParaRPr lang="ru-RU" sz="2000" b="1" u="sng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3 очередь в стадии завершения строительства </a:t>
            </a:r>
            <a:r>
              <a:rPr lang="ru-RU" sz="2000" b="1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Тагильская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4, корп.1 , корп. 2 - 1351 квартир, 291 м/место, ДОО на 150 мест -, планируемый срок сдачи май-июнь 2024 года.</a:t>
            </a:r>
          </a:p>
          <a:p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- 4 очередь: - 1394 квартир, дошкольная образовательная организация ДОО на 150 мест - планируемый срок сдачи: декабрь 2025; </a:t>
            </a:r>
          </a:p>
          <a:p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- 5 очередь: Школа на 1000 мест срок реализации – март 2025.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C70A59E-6A4E-B886-8C6E-27D24E3E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416" y="2177815"/>
            <a:ext cx="5137200" cy="3197087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8985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2E4654-7A35-4A68-978D-AB7C55C76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1" y="285429"/>
            <a:ext cx="10631489" cy="1400530"/>
          </a:xfrm>
        </p:spPr>
        <p:txBody>
          <a:bodyPr/>
          <a:lstStyle/>
          <a:p>
            <a:pPr algn="ctr"/>
            <a:r>
              <a:rPr lang="ru-RU" dirty="0"/>
              <a:t>	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Оказание</a:t>
            </a:r>
            <a:r>
              <a:rPr lang="ru-RU" dirty="0"/>
              <a:t>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материальной помощи льготным категориям граждан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A48FB8A4-7A23-45BE-B150-93EEAB4B8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743825"/>
              </p:ext>
            </p:extLst>
          </p:nvPr>
        </p:nvGraphicFramePr>
        <p:xfrm>
          <a:off x="315310" y="1844565"/>
          <a:ext cx="11524593" cy="4487996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769050">
                  <a:extLst>
                    <a:ext uri="{9D8B030D-6E8A-4147-A177-3AD203B41FA5}">
                      <a16:colId xmlns="" xmlns:a16="http://schemas.microsoft.com/office/drawing/2014/main" val="2393537236"/>
                    </a:ext>
                  </a:extLst>
                </a:gridCol>
                <a:gridCol w="6399827">
                  <a:extLst>
                    <a:ext uri="{9D8B030D-6E8A-4147-A177-3AD203B41FA5}">
                      <a16:colId xmlns="" xmlns:a16="http://schemas.microsoft.com/office/drawing/2014/main" val="340955397"/>
                    </a:ext>
                  </a:extLst>
                </a:gridCol>
                <a:gridCol w="2084234">
                  <a:extLst>
                    <a:ext uri="{9D8B030D-6E8A-4147-A177-3AD203B41FA5}">
                      <a16:colId xmlns="" xmlns:a16="http://schemas.microsoft.com/office/drawing/2014/main" val="3582320067"/>
                    </a:ext>
                  </a:extLst>
                </a:gridCol>
                <a:gridCol w="2271482">
                  <a:extLst>
                    <a:ext uri="{9D8B030D-6E8A-4147-A177-3AD203B41FA5}">
                      <a16:colId xmlns="" xmlns:a16="http://schemas.microsoft.com/office/drawing/2014/main" val="2891883079"/>
                    </a:ext>
                  </a:extLst>
                </a:gridCol>
              </a:tblGrid>
              <a:tr h="613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№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Мероприятие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Количество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Сумма, руб.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5779114"/>
                  </a:ext>
                </a:extLst>
              </a:tr>
              <a:tr h="938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новогодних сладких подарков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600878,00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7800539"/>
                  </a:ext>
                </a:extLst>
              </a:tr>
              <a:tr h="569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новогодних билетов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701100,00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72979677"/>
                  </a:ext>
                </a:extLst>
              </a:tr>
              <a:tr h="1183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Подарочные наборы для льготных жителей района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630668,00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63888834"/>
                  </a:ext>
                </a:extLst>
              </a:tr>
              <a:tr h="1183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социально бытовых услуг (бассейн)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400000,00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43509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683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4F35EE-C0D3-8BA7-60D3-1CF66363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6" y="152467"/>
            <a:ext cx="9404723" cy="1124291"/>
          </a:xfrm>
        </p:spPr>
        <p:txBody>
          <a:bodyPr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Комиссии по делам несовершеннолетних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защите их прав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C2D104ED-C97D-BD5A-5FA4-2E59FA7D518E}"/>
              </a:ext>
            </a:extLst>
          </p:cNvPr>
          <p:cNvSpPr txBox="1">
            <a:spLocks/>
          </p:cNvSpPr>
          <p:nvPr/>
        </p:nvSpPr>
        <p:spPr>
          <a:xfrm>
            <a:off x="2740783" y="1388932"/>
            <a:ext cx="5298317" cy="5244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2023 год в Комиссию поступило 63 протокола об административных правонарушениях, 40 из них составлены в отношении родителей за неисполнение ими родительских обязанностей по содержанию, воспитанию и обучению своих несовершеннолетних детей. </a:t>
            </a:r>
            <a:b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Сумма штрафов, наложенных составила: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на несовершеннолетних- 8 000 руб.  АППГ - 59 500 руб.;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на законных представителей – 10 300 руб. АППГ 16 500 руб.;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в отношении иных лиц (вовлекших несовершеннолетнего к распитию или курению)– 1 500 руб. АППГ – 2 500 руб. </a:t>
            </a:r>
            <a:br>
              <a:rPr 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16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61269852"/>
              </p:ext>
            </p:extLst>
          </p:nvPr>
        </p:nvGraphicFramePr>
        <p:xfrm>
          <a:off x="7816376" y="1276758"/>
          <a:ext cx="4051774" cy="5562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49879122"/>
              </p:ext>
            </p:extLst>
          </p:nvPr>
        </p:nvGraphicFramePr>
        <p:xfrm>
          <a:off x="203058" y="1706067"/>
          <a:ext cx="2367128" cy="3790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6897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3B5D16-C40F-9C30-FD86-F548003E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411774"/>
            <a:ext cx="9404723" cy="1400530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потребительского рынка и услуг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района Метрогородок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8974AAD5-F904-E4D8-CF45-DBA006733412}"/>
              </a:ext>
            </a:extLst>
          </p:cNvPr>
          <p:cNvSpPr txBox="1">
            <a:spLocks/>
          </p:cNvSpPr>
          <p:nvPr/>
        </p:nvSpPr>
        <p:spPr>
          <a:xfrm>
            <a:off x="477672" y="2028470"/>
            <a:ext cx="6284184" cy="44951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2023 году индивидуальными предпринимателями района приобретено 82 патента на общую сумму 8 868 032 руб. В сравнении с 2022 годом замечено небольшое снижение, связанное с выбором индивидуальными предпринимателями патентов, на вид деятельности, которые облагаются минимальным порогом оплаты патента. Например, оказание услуг перевозчика такси и оказание бытовых услуг населению.</a:t>
            </a:r>
          </a:p>
          <a:p>
            <a:r>
              <a:rPr lang="ru-RU" sz="2400" dirty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2400" dirty="0">
                <a:solidFill>
                  <a:schemeClr val="tx2">
                    <a:lumMod val="10000"/>
                  </a:schemeClr>
                </a:solidFill>
              </a:rPr>
            </a:br>
            <a:endParaRPr lang="ru-RU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2F1E221-64FF-6B8B-C416-41608D218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585" y="2028470"/>
            <a:ext cx="4293704" cy="42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65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C19DEF-3AD0-42CD-E6FC-A977AA000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71282"/>
          </a:xfrm>
        </p:spPr>
        <p:txBody>
          <a:bodyPr/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Предупреждение и ликвидация чрезвычайных ситуаций и обеспечению пожарной безопасности района</a:t>
            </a:r>
            <a:endParaRPr lang="ru-RU" sz="2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32EA018-866C-991B-A4E8-9F2D170D20DC}"/>
              </a:ext>
            </a:extLst>
          </p:cNvPr>
          <p:cNvSpPr txBox="1">
            <a:spLocks/>
          </p:cNvSpPr>
          <p:nvPr/>
        </p:nvSpPr>
        <p:spPr>
          <a:xfrm>
            <a:off x="332212" y="1597818"/>
            <a:ext cx="3342793" cy="37713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/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районе ф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ункционирует учебно-консультационный пункт, в плановом порядке проводятся занятие с неработающим населением, организациями района по вопросам поведения при пожарной безопасности и чрезвычайных ситуациях.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F9894D58-1BA4-1BFE-F7C6-73DC9469AA73}"/>
              </a:ext>
            </a:extLst>
          </p:cNvPr>
          <p:cNvSpPr txBox="1">
            <a:spLocks/>
          </p:cNvSpPr>
          <p:nvPr/>
        </p:nvSpPr>
        <p:spPr>
          <a:xfrm>
            <a:off x="3866074" y="1597818"/>
            <a:ext cx="3342793" cy="34693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/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Сотрудниками ОПОП совместно с представителями отдела МВД России по району Метрогородок г. Москвы и 1РОНПР ВАО ГУ МЧС России по г. Москве постоянно проводятся встречи с жителями района входящими в «группу риска».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F42B673-4C14-6538-BF7F-2F2F7B0C7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06" y="5130082"/>
            <a:ext cx="2320003" cy="130500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DF2EF36-DF39-6BEC-FC41-3FABF9220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209" y="5067180"/>
            <a:ext cx="1457461" cy="1437827"/>
          </a:xfrm>
          <a:prstGeom prst="rect">
            <a:avLst/>
          </a:prstGeom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326527486"/>
              </p:ext>
            </p:extLst>
          </p:nvPr>
        </p:nvGraphicFramePr>
        <p:xfrm>
          <a:off x="7315201" y="1597818"/>
          <a:ext cx="4687248" cy="499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48371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C19DEF-3AD0-42CD-E6FC-A977AA000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03" y="125171"/>
            <a:ext cx="10085696" cy="1071282"/>
          </a:xfrm>
        </p:spPr>
        <p:txBody>
          <a:bodyPr/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постояннодействующей рабочей группы управы района Метрогородок города Москвы по вопросам профилактики терроризма.</a:t>
            </a:r>
            <a:endParaRPr lang="ru-RU" sz="2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F4584EB-34D2-8479-226A-832B000AC029}"/>
              </a:ext>
            </a:extLst>
          </p:cNvPr>
          <p:cNvSpPr txBox="1">
            <a:spLocks/>
          </p:cNvSpPr>
          <p:nvPr/>
        </p:nvSpPr>
        <p:spPr>
          <a:xfrm>
            <a:off x="646110" y="1751431"/>
            <a:ext cx="9404723" cy="10712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28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2BB8E38-0CF4-A96B-9D3A-F08D32600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23" y="2926453"/>
            <a:ext cx="4648392" cy="3486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9EE7A16-8B79-C5AB-4A94-A86BC5751FE9}"/>
              </a:ext>
            </a:extLst>
          </p:cNvPr>
          <p:cNvSpPr txBox="1">
            <a:spLocks/>
          </p:cNvSpPr>
          <p:nvPr/>
        </p:nvSpPr>
        <p:spPr>
          <a:xfrm>
            <a:off x="646108" y="1350825"/>
            <a:ext cx="10940839" cy="1469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ежедневном режиме сотрудниками управы и управляющей компании ГБУ «Жилищник района Метрогородок» осуществляется комиссионная проверка всех подвальных и чердачных помещений жилого фонда, а также работоспособность домофонов и запирающих устройств подъездов МКД с составлением актов.</a:t>
            </a:r>
            <a:endParaRPr lang="ru-RU" sz="18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13" y="2963399"/>
            <a:ext cx="4549868" cy="3412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1979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2FFEAC-0007-6A44-A8E0-8818E3A3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95441"/>
            <a:ext cx="9404723" cy="1400530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подготовке и проведению призыва граждан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военную службу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AD66C7CF-408F-C3FB-FE1E-286DDC63FAD5}"/>
              </a:ext>
            </a:extLst>
          </p:cNvPr>
          <p:cNvSpPr txBox="1">
            <a:spLocks/>
          </p:cNvSpPr>
          <p:nvPr/>
        </p:nvSpPr>
        <p:spPr>
          <a:xfrm>
            <a:off x="646111" y="1406785"/>
            <a:ext cx="11104611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 algn="just"/>
            <a:r>
              <a:rPr lang="ru-RU" sz="18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2023 году проведено 12 заседаний призывной комиссии района, где осуществлялся профессиональный отбор граждан, подлежащих призыву на военную службу по видам Вооруженных Сил, родам войск, воинским формированиям и органам. В 2023 году было призвано: весенний призыв – 18 человек, осенний призыв - 28 человек при плане 25 человек из числа лиц призывного возраста, проживающих на территории района.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606" y="3109486"/>
            <a:ext cx="3257344" cy="325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1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EDFE47-0232-1D4E-F425-EAE1E4BD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997" y="220706"/>
            <a:ext cx="9404723" cy="726725"/>
          </a:xfrm>
        </p:spPr>
        <p:txBody>
          <a:bodyPr/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Взаимодействие управы с жителями района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6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65427066"/>
              </p:ext>
            </p:extLst>
          </p:nvPr>
        </p:nvGraphicFramePr>
        <p:xfrm>
          <a:off x="0" y="1354286"/>
          <a:ext cx="12938076" cy="5640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1986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1578</TotalTime>
  <Words>1218</Words>
  <Application>Microsoft Office PowerPoint</Application>
  <PresentationFormat>Произвольный</PresentationFormat>
  <Paragraphs>202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БЛАГОУСТРОЙСТВО </vt:lpstr>
      <vt:lpstr>Работы по  комплексному благоустройству на 6-ти дворовых территориях </vt:lpstr>
      <vt:lpstr>Работы по  комплексному благоустройству на 6-ти дворовых территориях </vt:lpstr>
      <vt:lpstr>Работы по  ремонту асфальтобетонного покрытия  на 8-ми дворовых территориях</vt:lpstr>
      <vt:lpstr>Работы по  ремонту асфальтобетонного покрытия  на 8-ми дворовых территориях</vt:lpstr>
      <vt:lpstr>проводились работы по ремонту асфальтобетонного покрытия большими картами</vt:lpstr>
      <vt:lpstr>Презентация PowerPoint</vt:lpstr>
      <vt:lpstr>Презентация PowerPoint</vt:lpstr>
      <vt:lpstr>Программа «Миллион деревьев»</vt:lpstr>
      <vt:lpstr>Презентация PowerPoint</vt:lpstr>
      <vt:lpstr>Презентация PowerPoint</vt:lpstr>
      <vt:lpstr>Работы по ремонту и обслуживанию МКД </vt:lpstr>
      <vt:lpstr>Капитальный ремонт </vt:lpstr>
      <vt:lpstr>Выявление самовольного строительства и незаконно размещенных некапитальных объектов</vt:lpstr>
      <vt:lpstr>Реновация </vt:lpstr>
      <vt:lpstr>Строительство</vt:lpstr>
      <vt:lpstr> Оказание материальной помощи льготным категориям граждан</vt:lpstr>
      <vt:lpstr>Работа Комиссии по делам несовершеннолетних  и защите их прав </vt:lpstr>
      <vt:lpstr>Развитие потребительского рынка и услуг  на территории района Метрогородок </vt:lpstr>
      <vt:lpstr>Предупреждение и ликвидация чрезвычайных ситуаций и обеспечению пожарной безопасности района</vt:lpstr>
      <vt:lpstr>Работа постояннодействующей рабочей группы управы района Метрогородок города Москвы по вопросам профилактики терроризма.</vt:lpstr>
      <vt:lpstr>Информация по подготовке и проведению призыва граждан  на военную службу </vt:lpstr>
      <vt:lpstr>Взаимодействие управы с жителями района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Сергей</cp:lastModifiedBy>
  <cp:revision>63</cp:revision>
  <cp:lastPrinted>2024-03-12T06:45:31Z</cp:lastPrinted>
  <dcterms:created xsi:type="dcterms:W3CDTF">2023-03-14T08:01:02Z</dcterms:created>
  <dcterms:modified xsi:type="dcterms:W3CDTF">2024-03-12T14:47:20Z</dcterms:modified>
</cp:coreProperties>
</file>